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Libre Baskerville"/>
      <p:regular r:id="rId27"/>
    </p:embeddedFont>
    <p:embeddedFont>
      <p:font typeface="Libre Baskerville"/>
      <p:regular r:id="rId28"/>
    </p:embeddedFont>
    <p:embeddedFont>
      <p:font typeface="Libre Baskerville"/>
      <p:regular r:id="rId29"/>
    </p:embeddedFont>
    <p:embeddedFont>
      <p:font typeface="Libre Baskerville"/>
      <p:regular r:id="rId30"/>
    </p:embeddedFont>
    <p:embeddedFont>
      <p:font typeface="DM Sans"/>
      <p:regular r:id="rId31"/>
    </p:embeddedFont>
    <p:embeddedFont>
      <p:font typeface="DM Sans"/>
      <p:regular r:id="rId32"/>
    </p:embeddedFont>
    <p:embeddedFont>
      <p:font typeface="DM Sans"/>
      <p:regular r:id="rId33"/>
    </p:embeddedFont>
    <p:embeddedFont>
      <p:font typeface="DM Sans"/>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2.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9.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92637"/>
            <a:ext cx="7556421" cy="2835116"/>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Multi-Agent Knowledge Sharing System for News BiasDetection/Analyzer and Fact -Checking    </a:t>
            </a:r>
            <a:endParaRPr lang="en-US" sz="4450" dirty="0"/>
          </a:p>
        </p:txBody>
      </p:sp>
      <p:sp>
        <p:nvSpPr>
          <p:cNvPr id="4" name="Text 1"/>
          <p:cNvSpPr/>
          <p:nvPr/>
        </p:nvSpPr>
        <p:spPr>
          <a:xfrm>
            <a:off x="6280190" y="426791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Mid-Term Presentation</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 Group 6</a:t>
            </a:r>
            <a:endParaRPr lang="en-US" sz="1750" dirty="0"/>
          </a:p>
        </p:txBody>
      </p:sp>
      <p:sp>
        <p:nvSpPr>
          <p:cNvPr id="5" name="Text 2"/>
          <p:cNvSpPr/>
          <p:nvPr/>
        </p:nvSpPr>
        <p:spPr>
          <a:xfrm>
            <a:off x="6280190" y="4885968"/>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3"/>
          <p:cNvSpPr/>
          <p:nvPr/>
        </p:nvSpPr>
        <p:spPr>
          <a:xfrm>
            <a:off x="6280190" y="550402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endParaRPr lang="en-US" sz="1750" dirty="0"/>
          </a:p>
        </p:txBody>
      </p:sp>
      <p:sp>
        <p:nvSpPr>
          <p:cNvPr id="7" name="Text 4"/>
          <p:cNvSpPr/>
          <p:nvPr/>
        </p:nvSpPr>
        <p:spPr>
          <a:xfrm>
            <a:off x="6280190" y="612207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endParaRPr lang="en-US" sz="1750" dirty="0"/>
          </a:p>
        </p:txBody>
      </p:sp>
      <p:sp>
        <p:nvSpPr>
          <p:cNvPr id="8" name="Shape 5"/>
          <p:cNvSpPr/>
          <p:nvPr/>
        </p:nvSpPr>
        <p:spPr>
          <a:xfrm>
            <a:off x="6823115" y="6757035"/>
            <a:ext cx="362903" cy="362903"/>
          </a:xfrm>
          <a:prstGeom prst="roundRect">
            <a:avLst>
              <a:gd name="adj" fmla="val 25194296"/>
            </a:avLst>
          </a:prstGeom>
          <a:noFill/>
          <a:ln w="7620">
            <a:solidFill>
              <a:srgbClr val="FFFFFF"/>
            </a:solidFill>
            <a:prstDash val="solid"/>
          </a:ln>
        </p:spPr>
      </p:sp>
      <p:pic>
        <p:nvPicPr>
          <p:cNvPr id="9" name="Image 1" descr="preencoded.png">    </p:cNvPr>
          <p:cNvPicPr>
            <a:picLocks noChangeAspect="1"/>
          </p:cNvPicPr>
          <p:nvPr/>
        </p:nvPicPr>
        <p:blipFill>
          <a:blip r:embed="rId2"/>
          <a:stretch>
            <a:fillRect/>
          </a:stretch>
        </p:blipFill>
        <p:spPr>
          <a:xfrm>
            <a:off x="6830735" y="6764655"/>
            <a:ext cx="347663" cy="347663"/>
          </a:xfrm>
          <a:prstGeom prst="rect">
            <a:avLst/>
          </a:prstGeom>
        </p:spPr>
      </p:pic>
      <p:sp>
        <p:nvSpPr>
          <p:cNvPr id="10" name="Shape 6"/>
          <p:cNvSpPr/>
          <p:nvPr/>
        </p:nvSpPr>
        <p:spPr>
          <a:xfrm>
            <a:off x="6551652" y="6757035"/>
            <a:ext cx="362903" cy="362903"/>
          </a:xfrm>
          <a:prstGeom prst="roundRect">
            <a:avLst>
              <a:gd name="adj" fmla="val 25194296"/>
            </a:avLst>
          </a:prstGeom>
          <a:noFill/>
          <a:ln w="7620">
            <a:solidFill>
              <a:srgbClr val="FFFFFF"/>
            </a:solidFill>
            <a:prstDash val="solid"/>
          </a:ln>
        </p:spPr>
      </p:sp>
      <p:pic>
        <p:nvPicPr>
          <p:cNvPr id="11" name="Image 2" descr="preencoded.png">    </p:cNvPr>
          <p:cNvPicPr>
            <a:picLocks noChangeAspect="1"/>
          </p:cNvPicPr>
          <p:nvPr/>
        </p:nvPicPr>
        <p:blipFill>
          <a:blip r:embed="rId3"/>
          <a:stretch>
            <a:fillRect/>
          </a:stretch>
        </p:blipFill>
        <p:spPr>
          <a:xfrm>
            <a:off x="6559272" y="6764655"/>
            <a:ext cx="347663" cy="347663"/>
          </a:xfrm>
          <a:prstGeom prst="rect">
            <a:avLst/>
          </a:prstGeom>
        </p:spPr>
      </p:pic>
      <p:sp>
        <p:nvSpPr>
          <p:cNvPr id="12" name="Shape 7"/>
          <p:cNvSpPr/>
          <p:nvPr/>
        </p:nvSpPr>
        <p:spPr>
          <a:xfrm>
            <a:off x="6280190" y="6757035"/>
            <a:ext cx="362903" cy="362903"/>
          </a:xfrm>
          <a:prstGeom prst="roundRect">
            <a:avLst>
              <a:gd name="adj" fmla="val 25194296"/>
            </a:avLst>
          </a:prstGeom>
          <a:noFill/>
          <a:ln w="7620">
            <a:solidFill>
              <a:srgbClr val="FFFFFF"/>
            </a:solidFill>
            <a:prstDash val="solid"/>
          </a:ln>
        </p:spPr>
      </p:sp>
      <p:pic>
        <p:nvPicPr>
          <p:cNvPr id="13" name="Image 3" descr="preencoded.png">    </p:cNvPr>
          <p:cNvPicPr>
            <a:picLocks noChangeAspect="1"/>
          </p:cNvPicPr>
          <p:nvPr/>
        </p:nvPicPr>
        <p:blipFill>
          <a:blip r:embed="rId4"/>
          <a:stretch>
            <a:fillRect/>
          </a:stretch>
        </p:blipFill>
        <p:spPr>
          <a:xfrm>
            <a:off x="6287810" y="6764655"/>
            <a:ext cx="347663" cy="347663"/>
          </a:xfrm>
          <a:prstGeom prst="rect">
            <a:avLst/>
          </a:prstGeom>
        </p:spPr>
      </p:pic>
      <p:sp>
        <p:nvSpPr>
          <p:cNvPr id="14" name="Text 8"/>
          <p:cNvSpPr/>
          <p:nvPr/>
        </p:nvSpPr>
        <p:spPr>
          <a:xfrm>
            <a:off x="7299365" y="6740128"/>
            <a:ext cx="2029301" cy="396835"/>
          </a:xfrm>
          <a:prstGeom prst="rect">
            <a:avLst/>
          </a:prstGeom>
          <a:noFill/>
          <a:ln/>
        </p:spPr>
        <p:txBody>
          <a:bodyPr wrap="none" lIns="0" tIns="0" rIns="0" bIns="0" rtlCol="0" anchor="t"/>
          <a:lstStyle/>
          <a:p>
            <a:pPr algn="l" indent="0" marL="0">
              <a:lnSpc>
                <a:spcPts val="3100"/>
              </a:lnSpc>
              <a:buNone/>
            </a:pPr>
            <a:r>
              <a:rPr lang="en-US" sz="2200" b="1" dirty="0">
                <a:solidFill>
                  <a:srgbClr val="454240"/>
                </a:solidFill>
                <a:latin typeface="DM Sans Bold" pitchFamily="34" charset="0"/>
                <a:ea typeface="DM Sans Bold" pitchFamily="34" charset="-122"/>
                <a:cs typeface="DM Sans Bold" pitchFamily="34" charset="-120"/>
              </a:rPr>
              <a:t>3 Contributors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24840" y="490895"/>
            <a:ext cx="13380720" cy="7486650"/>
          </a:xfrm>
          <a:prstGeom prst="rect">
            <a:avLst/>
          </a:prstGeom>
        </p:spPr>
      </p:pic>
      <p:sp>
        <p:nvSpPr>
          <p:cNvPr id="3" name="Text 0"/>
          <p:cNvSpPr/>
          <p:nvPr/>
        </p:nvSpPr>
        <p:spPr>
          <a:xfrm>
            <a:off x="624840" y="8245316"/>
            <a:ext cx="4463653" cy="557927"/>
          </a:xfrm>
          <a:prstGeom prst="rect">
            <a:avLst/>
          </a:prstGeom>
          <a:noFill/>
          <a:ln/>
        </p:spPr>
        <p:txBody>
          <a:bodyPr wrap="none" lIns="0" tIns="0" rIns="0" bIns="0" rtlCol="0" anchor="t"/>
          <a:lstStyle/>
          <a:p>
            <a:pPr algn="l" indent="0" marL="0">
              <a:lnSpc>
                <a:spcPts val="4350"/>
              </a:lnSpc>
              <a:buNone/>
            </a:pPr>
            <a:endParaRPr lang="en-US" sz="3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5909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Knowledge Graph Components</a:t>
            </a:r>
            <a:endParaRPr lang="en-US" sz="4450" dirty="0"/>
          </a:p>
        </p:txBody>
      </p:sp>
      <p:sp>
        <p:nvSpPr>
          <p:cNvPr id="4" name="Text 1"/>
          <p:cNvSpPr/>
          <p:nvPr/>
        </p:nvSpPr>
        <p:spPr>
          <a:xfrm>
            <a:off x="793790" y="3116818"/>
            <a:ext cx="2380178" cy="354330"/>
          </a:xfrm>
          <a:prstGeom prst="rect">
            <a:avLst/>
          </a:prstGeom>
          <a:noFill/>
          <a:ln/>
        </p:spPr>
        <p:txBody>
          <a:bodyPr wrap="none" lIns="0" tIns="0" rIns="0" bIns="0" rtlCol="0" anchor="t"/>
          <a:lstStyle/>
          <a:p>
            <a:pPr algn="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Article Nodes</a:t>
            </a:r>
            <a:endParaRPr lang="en-US" sz="2200" dirty="0"/>
          </a:p>
        </p:txBody>
      </p:sp>
      <p:sp>
        <p:nvSpPr>
          <p:cNvPr id="5" name="Text 2"/>
          <p:cNvSpPr/>
          <p:nvPr/>
        </p:nvSpPr>
        <p:spPr>
          <a:xfrm>
            <a:off x="793790" y="3607237"/>
            <a:ext cx="2380178" cy="725805"/>
          </a:xfrm>
          <a:prstGeom prst="rect">
            <a:avLst/>
          </a:prstGeom>
          <a:noFill/>
          <a:ln/>
        </p:spPr>
        <p:txBody>
          <a:bodyPr wrap="square" lIns="0" tIns="0" rIns="0" bIns="0" rtlCol="0" anchor="t"/>
          <a:lstStyle/>
          <a:p>
            <a:pPr algn="r" indent="0" marL="0">
              <a:lnSpc>
                <a:spcPts val="2850"/>
              </a:lnSpc>
              <a:buNone/>
            </a:pPr>
            <a:r>
              <a:rPr lang="en-US" sz="1750" dirty="0">
                <a:solidFill>
                  <a:srgbClr val="454240"/>
                </a:solidFill>
                <a:latin typeface="DM Sans" pitchFamily="34" charset="0"/>
                <a:ea typeface="DM Sans" pitchFamily="34" charset="-122"/>
                <a:cs typeface="DM Sans" pitchFamily="34" charset="-120"/>
              </a:rPr>
              <a:t>Title, content, date, source, bias score</a:t>
            </a:r>
            <a:endParaRPr lang="en-US" sz="1750" dirty="0"/>
          </a:p>
        </p:txBody>
      </p:sp>
      <p:pic>
        <p:nvPicPr>
          <p:cNvPr id="6" name="Image 1" descr="preencoded.png">    </p:cNvPr>
          <p:cNvPicPr>
            <a:picLocks noChangeAspect="1"/>
          </p:cNvPicPr>
          <p:nvPr/>
        </p:nvPicPr>
        <p:blipFill>
          <a:blip r:embed="rId2"/>
          <a:stretch>
            <a:fillRect/>
          </a:stretch>
        </p:blipFill>
        <p:spPr>
          <a:xfrm>
            <a:off x="3514130" y="3445193"/>
            <a:ext cx="2115741" cy="2115741"/>
          </a:xfrm>
          <a:prstGeom prst="rect">
            <a:avLst/>
          </a:prstGeom>
        </p:spPr>
      </p:pic>
      <p:sp>
        <p:nvSpPr>
          <p:cNvPr id="7" name="Shape 3"/>
          <p:cNvSpPr/>
          <p:nvPr/>
        </p:nvSpPr>
        <p:spPr>
          <a:xfrm>
            <a:off x="3568422" y="3499485"/>
            <a:ext cx="566976" cy="566976"/>
          </a:xfrm>
          <a:prstGeom prst="roundRect">
            <a:avLst>
              <a:gd name="adj" fmla="val 1611154"/>
            </a:avLst>
          </a:prstGeom>
          <a:solidFill>
            <a:srgbClr val="F7EDD4"/>
          </a:solidFill>
          <a:ln w="7620">
            <a:solidFill>
              <a:srgbClr val="DDD3BA"/>
            </a:solidFill>
            <a:prstDash val="solid"/>
          </a:ln>
        </p:spPr>
      </p:sp>
      <p:sp>
        <p:nvSpPr>
          <p:cNvPr id="8" name="Text 4"/>
          <p:cNvSpPr/>
          <p:nvPr/>
        </p:nvSpPr>
        <p:spPr>
          <a:xfrm>
            <a:off x="3724275" y="3623429"/>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454240"/>
                </a:solidFill>
                <a:latin typeface="Libre Baskerville" pitchFamily="34" charset="0"/>
                <a:ea typeface="Libre Baskerville" pitchFamily="34" charset="-122"/>
                <a:cs typeface="Libre Baskerville" pitchFamily="34" charset="-120"/>
              </a:rPr>
              <a:t>1</a:t>
            </a:r>
            <a:endParaRPr lang="en-US" sz="2000" dirty="0"/>
          </a:p>
        </p:txBody>
      </p:sp>
      <p:sp>
        <p:nvSpPr>
          <p:cNvPr id="9" name="Text 5"/>
          <p:cNvSpPr/>
          <p:nvPr/>
        </p:nvSpPr>
        <p:spPr>
          <a:xfrm>
            <a:off x="5970032" y="3116818"/>
            <a:ext cx="2380178"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Entity Nodes</a:t>
            </a:r>
            <a:endParaRPr lang="en-US" sz="2200" dirty="0"/>
          </a:p>
        </p:txBody>
      </p:sp>
      <p:sp>
        <p:nvSpPr>
          <p:cNvPr id="10" name="Text 6"/>
          <p:cNvSpPr/>
          <p:nvPr/>
        </p:nvSpPr>
        <p:spPr>
          <a:xfrm>
            <a:off x="5970032" y="3607237"/>
            <a:ext cx="2380178"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Name, type, description, credibility</a:t>
            </a:r>
            <a:endParaRPr lang="en-US" sz="1750" dirty="0"/>
          </a:p>
        </p:txBody>
      </p:sp>
      <p:pic>
        <p:nvPicPr>
          <p:cNvPr id="11" name="Image 2" descr="preencoded.png">    </p:cNvPr>
          <p:cNvPicPr>
            <a:picLocks noChangeAspect="1"/>
          </p:cNvPicPr>
          <p:nvPr/>
        </p:nvPicPr>
        <p:blipFill>
          <a:blip r:embed="rId3"/>
          <a:stretch>
            <a:fillRect/>
          </a:stretch>
        </p:blipFill>
        <p:spPr>
          <a:xfrm>
            <a:off x="3514130" y="3445193"/>
            <a:ext cx="2115741" cy="2115741"/>
          </a:xfrm>
          <a:prstGeom prst="rect">
            <a:avLst/>
          </a:prstGeom>
        </p:spPr>
      </p:pic>
      <p:sp>
        <p:nvSpPr>
          <p:cNvPr id="12" name="Shape 7"/>
          <p:cNvSpPr/>
          <p:nvPr/>
        </p:nvSpPr>
        <p:spPr>
          <a:xfrm>
            <a:off x="5008483" y="3499485"/>
            <a:ext cx="566976" cy="566976"/>
          </a:xfrm>
          <a:prstGeom prst="roundRect">
            <a:avLst>
              <a:gd name="adj" fmla="val 1611154"/>
            </a:avLst>
          </a:prstGeom>
          <a:solidFill>
            <a:srgbClr val="F7EDD4"/>
          </a:solidFill>
          <a:ln w="7620">
            <a:solidFill>
              <a:srgbClr val="DDD3BA"/>
            </a:solidFill>
            <a:prstDash val="solid"/>
          </a:ln>
        </p:spPr>
      </p:sp>
      <p:sp>
        <p:nvSpPr>
          <p:cNvPr id="13" name="Text 8"/>
          <p:cNvSpPr/>
          <p:nvPr/>
        </p:nvSpPr>
        <p:spPr>
          <a:xfrm>
            <a:off x="5164336" y="3623429"/>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454240"/>
                </a:solidFill>
                <a:latin typeface="Libre Baskerville" pitchFamily="34" charset="0"/>
                <a:ea typeface="Libre Baskerville" pitchFamily="34" charset="-122"/>
                <a:cs typeface="Libre Baskerville" pitchFamily="34" charset="-120"/>
              </a:rPr>
              <a:t>2</a:t>
            </a:r>
            <a:endParaRPr lang="en-US" sz="2000" dirty="0"/>
          </a:p>
        </p:txBody>
      </p:sp>
      <p:sp>
        <p:nvSpPr>
          <p:cNvPr id="14" name="Text 9"/>
          <p:cNvSpPr/>
          <p:nvPr/>
        </p:nvSpPr>
        <p:spPr>
          <a:xfrm>
            <a:off x="5970032" y="4673203"/>
            <a:ext cx="2380178"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Source Nodes</a:t>
            </a:r>
            <a:endParaRPr lang="en-US" sz="2200" dirty="0"/>
          </a:p>
        </p:txBody>
      </p:sp>
      <p:sp>
        <p:nvSpPr>
          <p:cNvPr id="15" name="Text 10"/>
          <p:cNvSpPr/>
          <p:nvPr/>
        </p:nvSpPr>
        <p:spPr>
          <a:xfrm>
            <a:off x="5970032" y="5163622"/>
            <a:ext cx="2380178"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Name, type, credibility, bias rating</a:t>
            </a:r>
            <a:endParaRPr lang="en-US" sz="1750" dirty="0"/>
          </a:p>
        </p:txBody>
      </p:sp>
      <p:pic>
        <p:nvPicPr>
          <p:cNvPr id="16" name="Image 3" descr="preencoded.png">    </p:cNvPr>
          <p:cNvPicPr>
            <a:picLocks noChangeAspect="1"/>
          </p:cNvPicPr>
          <p:nvPr/>
        </p:nvPicPr>
        <p:blipFill>
          <a:blip r:embed="rId4"/>
          <a:stretch>
            <a:fillRect/>
          </a:stretch>
        </p:blipFill>
        <p:spPr>
          <a:xfrm>
            <a:off x="3514130" y="3445193"/>
            <a:ext cx="2115741" cy="2115741"/>
          </a:xfrm>
          <a:prstGeom prst="rect">
            <a:avLst/>
          </a:prstGeom>
        </p:spPr>
      </p:pic>
      <p:sp>
        <p:nvSpPr>
          <p:cNvPr id="17" name="Shape 11"/>
          <p:cNvSpPr/>
          <p:nvPr/>
        </p:nvSpPr>
        <p:spPr>
          <a:xfrm>
            <a:off x="5008483" y="4939546"/>
            <a:ext cx="566976" cy="566976"/>
          </a:xfrm>
          <a:prstGeom prst="roundRect">
            <a:avLst>
              <a:gd name="adj" fmla="val 1611154"/>
            </a:avLst>
          </a:prstGeom>
          <a:solidFill>
            <a:srgbClr val="F7EDD4"/>
          </a:solidFill>
          <a:ln w="7620">
            <a:solidFill>
              <a:srgbClr val="DDD3BA"/>
            </a:solidFill>
            <a:prstDash val="solid"/>
          </a:ln>
        </p:spPr>
      </p:sp>
      <p:sp>
        <p:nvSpPr>
          <p:cNvPr id="18" name="Text 12"/>
          <p:cNvSpPr/>
          <p:nvPr/>
        </p:nvSpPr>
        <p:spPr>
          <a:xfrm>
            <a:off x="5164336" y="5063490"/>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454240"/>
                </a:solidFill>
                <a:latin typeface="Libre Baskerville" pitchFamily="34" charset="0"/>
                <a:ea typeface="Libre Baskerville" pitchFamily="34" charset="-122"/>
                <a:cs typeface="Libre Baskerville" pitchFamily="34" charset="-120"/>
              </a:rPr>
              <a:t>3</a:t>
            </a:r>
            <a:endParaRPr lang="en-US" sz="2000" dirty="0"/>
          </a:p>
        </p:txBody>
      </p:sp>
      <p:sp>
        <p:nvSpPr>
          <p:cNvPr id="19" name="Text 13"/>
          <p:cNvSpPr/>
          <p:nvPr/>
        </p:nvSpPr>
        <p:spPr>
          <a:xfrm>
            <a:off x="793790" y="4673203"/>
            <a:ext cx="2380178" cy="354330"/>
          </a:xfrm>
          <a:prstGeom prst="rect">
            <a:avLst/>
          </a:prstGeom>
          <a:noFill/>
          <a:ln/>
        </p:spPr>
        <p:txBody>
          <a:bodyPr wrap="none" lIns="0" tIns="0" rIns="0" bIns="0" rtlCol="0" anchor="t"/>
          <a:lstStyle/>
          <a:p>
            <a:pPr algn="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Relationships</a:t>
            </a:r>
            <a:endParaRPr lang="en-US" sz="2200" dirty="0"/>
          </a:p>
        </p:txBody>
      </p:sp>
      <p:sp>
        <p:nvSpPr>
          <p:cNvPr id="20" name="Text 14"/>
          <p:cNvSpPr/>
          <p:nvPr/>
        </p:nvSpPr>
        <p:spPr>
          <a:xfrm>
            <a:off x="793790" y="5163622"/>
            <a:ext cx="2380178" cy="725805"/>
          </a:xfrm>
          <a:prstGeom prst="rect">
            <a:avLst/>
          </a:prstGeom>
          <a:noFill/>
          <a:ln/>
        </p:spPr>
        <p:txBody>
          <a:bodyPr wrap="square" lIns="0" tIns="0" rIns="0" bIns="0" rtlCol="0" anchor="t"/>
          <a:lstStyle/>
          <a:p>
            <a:pPr algn="r" indent="0" marL="0">
              <a:lnSpc>
                <a:spcPts val="2850"/>
              </a:lnSpc>
              <a:buNone/>
            </a:pPr>
            <a:r>
              <a:rPr lang="en-US" sz="1750" dirty="0">
                <a:solidFill>
                  <a:srgbClr val="454240"/>
                </a:solidFill>
                <a:latin typeface="DM Sans" pitchFamily="34" charset="0"/>
                <a:ea typeface="DM Sans" pitchFamily="34" charset="-122"/>
                <a:cs typeface="DM Sans" pitchFamily="34" charset="-120"/>
              </a:rPr>
              <a:t>Connections between components</a:t>
            </a:r>
            <a:endParaRPr lang="en-US" sz="1750" dirty="0"/>
          </a:p>
        </p:txBody>
      </p:sp>
      <p:pic>
        <p:nvPicPr>
          <p:cNvPr id="21" name="Image 4" descr="preencoded.png">    </p:cNvPr>
          <p:cNvPicPr>
            <a:picLocks noChangeAspect="1"/>
          </p:cNvPicPr>
          <p:nvPr/>
        </p:nvPicPr>
        <p:blipFill>
          <a:blip r:embed="rId5"/>
          <a:stretch>
            <a:fillRect/>
          </a:stretch>
        </p:blipFill>
        <p:spPr>
          <a:xfrm>
            <a:off x="3514130" y="3445193"/>
            <a:ext cx="2115741" cy="2115741"/>
          </a:xfrm>
          <a:prstGeom prst="rect">
            <a:avLst/>
          </a:prstGeom>
        </p:spPr>
      </p:pic>
      <p:sp>
        <p:nvSpPr>
          <p:cNvPr id="22" name="Shape 15"/>
          <p:cNvSpPr/>
          <p:nvPr/>
        </p:nvSpPr>
        <p:spPr>
          <a:xfrm>
            <a:off x="3568422" y="4939546"/>
            <a:ext cx="566976" cy="566976"/>
          </a:xfrm>
          <a:prstGeom prst="roundRect">
            <a:avLst>
              <a:gd name="adj" fmla="val 1611154"/>
            </a:avLst>
          </a:prstGeom>
          <a:solidFill>
            <a:srgbClr val="F7EDD4"/>
          </a:solidFill>
          <a:ln w="7620">
            <a:solidFill>
              <a:srgbClr val="DDD3BA"/>
            </a:solidFill>
            <a:prstDash val="solid"/>
          </a:ln>
        </p:spPr>
      </p:sp>
      <p:sp>
        <p:nvSpPr>
          <p:cNvPr id="23" name="Text 16"/>
          <p:cNvSpPr/>
          <p:nvPr/>
        </p:nvSpPr>
        <p:spPr>
          <a:xfrm>
            <a:off x="3724275" y="5063490"/>
            <a:ext cx="255151" cy="318968"/>
          </a:xfrm>
          <a:prstGeom prst="rect">
            <a:avLst/>
          </a:prstGeom>
          <a:noFill/>
          <a:ln/>
        </p:spPr>
        <p:txBody>
          <a:bodyPr wrap="none" lIns="0" tIns="0" rIns="0" bIns="0" rtlCol="0" anchor="t"/>
          <a:lstStyle/>
          <a:p>
            <a:pPr algn="l" indent="0" marL="0">
              <a:lnSpc>
                <a:spcPts val="3200"/>
              </a:lnSpc>
              <a:buNone/>
            </a:pPr>
            <a:r>
              <a:rPr lang="en-US" sz="2000" dirty="0">
                <a:solidFill>
                  <a:srgbClr val="454240"/>
                </a:solidFill>
                <a:latin typeface="Libre Baskerville" pitchFamily="34" charset="0"/>
                <a:ea typeface="Libre Baskerville" pitchFamily="34" charset="-122"/>
                <a:cs typeface="Libre Baskerville" pitchFamily="34" charset="-120"/>
              </a:rPr>
              <a:t>4</a:t>
            </a:r>
            <a:endParaRPr lang="en-US" sz="2000" dirty="0"/>
          </a:p>
        </p:txBody>
      </p:sp>
      <p:sp>
        <p:nvSpPr>
          <p:cNvPr id="24" name="Text 17"/>
          <p:cNvSpPr/>
          <p:nvPr/>
        </p:nvSpPr>
        <p:spPr>
          <a:xfrm>
            <a:off x="793790" y="614457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Key elements of the Knowledge Graph: Article Nodes, Entity Nodes, Source Nodes, and Relationships.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496378"/>
            <a:ext cx="6730008"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Technical Components</a:t>
            </a:r>
            <a:endParaRPr lang="en-US" sz="4450" dirty="0"/>
          </a:p>
        </p:txBody>
      </p:sp>
      <p:pic>
        <p:nvPicPr>
          <p:cNvPr id="3" name="Image 0" descr="preencoded.png">    </p:cNvPr>
          <p:cNvPicPr>
            <a:picLocks noChangeAspect="1"/>
          </p:cNvPicPr>
          <p:nvPr/>
        </p:nvPicPr>
        <p:blipFill>
          <a:blip r:embed="rId1"/>
          <a:stretch>
            <a:fillRect/>
          </a:stretch>
        </p:blipFill>
        <p:spPr>
          <a:xfrm>
            <a:off x="793790" y="2658785"/>
            <a:ext cx="751284" cy="751284"/>
          </a:xfrm>
          <a:prstGeom prst="rect">
            <a:avLst/>
          </a:prstGeom>
        </p:spPr>
      </p:pic>
      <p:sp>
        <p:nvSpPr>
          <p:cNvPr id="4" name="Text 1"/>
          <p:cNvSpPr/>
          <p:nvPr/>
        </p:nvSpPr>
        <p:spPr>
          <a:xfrm>
            <a:off x="793790" y="36368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Python</a:t>
            </a:r>
            <a:endParaRPr lang="en-US" sz="2200" dirty="0"/>
          </a:p>
        </p:txBody>
      </p:sp>
      <p:sp>
        <p:nvSpPr>
          <p:cNvPr id="5" name="Text 2"/>
          <p:cNvSpPr/>
          <p:nvPr/>
        </p:nvSpPr>
        <p:spPr>
          <a:xfrm>
            <a:off x="793790" y="4127302"/>
            <a:ext cx="3005495"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Core language for agent implementation.</a:t>
            </a:r>
            <a:endParaRPr lang="en-US" sz="1750" dirty="0"/>
          </a:p>
        </p:txBody>
      </p:sp>
      <p:pic>
        <p:nvPicPr>
          <p:cNvPr id="6" name="Image 1" descr="preencoded.png">    </p:cNvPr>
          <p:cNvPicPr>
            <a:picLocks noChangeAspect="1"/>
          </p:cNvPicPr>
          <p:nvPr/>
        </p:nvPicPr>
        <p:blipFill>
          <a:blip r:embed="rId2"/>
          <a:stretch>
            <a:fillRect/>
          </a:stretch>
        </p:blipFill>
        <p:spPr>
          <a:xfrm>
            <a:off x="4139446" y="2658785"/>
            <a:ext cx="751403" cy="751403"/>
          </a:xfrm>
          <a:prstGeom prst="rect">
            <a:avLst/>
          </a:prstGeom>
        </p:spPr>
      </p:pic>
      <p:sp>
        <p:nvSpPr>
          <p:cNvPr id="7" name="Text 3"/>
          <p:cNvSpPr/>
          <p:nvPr/>
        </p:nvSpPr>
        <p:spPr>
          <a:xfrm>
            <a:off x="4139446" y="363700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AWS Bedrock</a:t>
            </a:r>
            <a:endParaRPr lang="en-US" sz="2200" dirty="0"/>
          </a:p>
        </p:txBody>
      </p:sp>
      <p:sp>
        <p:nvSpPr>
          <p:cNvPr id="8" name="Text 4"/>
          <p:cNvSpPr/>
          <p:nvPr/>
        </p:nvSpPr>
        <p:spPr>
          <a:xfrm>
            <a:off x="4139446" y="4127421"/>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Provides scalability and reliability for cloud deployment.</a:t>
            </a:r>
            <a:endParaRPr lang="en-US" sz="1750" dirty="0"/>
          </a:p>
        </p:txBody>
      </p:sp>
      <p:pic>
        <p:nvPicPr>
          <p:cNvPr id="9" name="Image 2" descr="preencoded.png">    </p:cNvPr>
          <p:cNvPicPr>
            <a:picLocks noChangeAspect="1"/>
          </p:cNvPicPr>
          <p:nvPr/>
        </p:nvPicPr>
        <p:blipFill>
          <a:blip r:embed="rId3"/>
          <a:stretch>
            <a:fillRect/>
          </a:stretch>
        </p:blipFill>
        <p:spPr>
          <a:xfrm>
            <a:off x="7485221" y="2658785"/>
            <a:ext cx="3005614" cy="1857494"/>
          </a:xfrm>
          <a:prstGeom prst="rect">
            <a:avLst/>
          </a:prstGeom>
        </p:spPr>
      </p:pic>
      <p:sp>
        <p:nvSpPr>
          <p:cNvPr id="10" name="Text 5"/>
          <p:cNvSpPr/>
          <p:nvPr/>
        </p:nvSpPr>
        <p:spPr>
          <a:xfrm>
            <a:off x="7485221" y="47997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Neo4j</a:t>
            </a:r>
            <a:endParaRPr lang="en-US" sz="2200" dirty="0"/>
          </a:p>
        </p:txBody>
      </p:sp>
      <p:sp>
        <p:nvSpPr>
          <p:cNvPr id="11" name="Text 6"/>
          <p:cNvSpPr/>
          <p:nvPr/>
        </p:nvSpPr>
        <p:spPr>
          <a:xfrm>
            <a:off x="7485221" y="5290185"/>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Manages the knowledge graph with efficient data relationships.</a:t>
            </a:r>
            <a:endParaRPr lang="en-US" sz="1750" dirty="0"/>
          </a:p>
        </p:txBody>
      </p:sp>
      <p:pic>
        <p:nvPicPr>
          <p:cNvPr id="12" name="Image 3" descr="preencoded.png">    </p:cNvPr>
          <p:cNvPicPr>
            <a:picLocks noChangeAspect="1"/>
          </p:cNvPicPr>
          <p:nvPr/>
        </p:nvPicPr>
        <p:blipFill>
          <a:blip r:embed="rId4"/>
          <a:stretch>
            <a:fillRect/>
          </a:stretch>
        </p:blipFill>
        <p:spPr>
          <a:xfrm>
            <a:off x="10830997" y="2658785"/>
            <a:ext cx="3005614" cy="1857494"/>
          </a:xfrm>
          <a:prstGeom prst="rect">
            <a:avLst/>
          </a:prstGeom>
        </p:spPr>
      </p:pic>
      <p:sp>
        <p:nvSpPr>
          <p:cNvPr id="13" name="Text 7"/>
          <p:cNvSpPr/>
          <p:nvPr/>
        </p:nvSpPr>
        <p:spPr>
          <a:xfrm>
            <a:off x="10830997" y="4799767"/>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LangChain/LangGraph</a:t>
            </a:r>
            <a:endParaRPr lang="en-US" sz="2200" dirty="0"/>
          </a:p>
        </p:txBody>
      </p:sp>
      <p:sp>
        <p:nvSpPr>
          <p:cNvPr id="14" name="Text 8"/>
          <p:cNvSpPr/>
          <p:nvPr/>
        </p:nvSpPr>
        <p:spPr>
          <a:xfrm>
            <a:off x="10830997" y="5644515"/>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Facilitates analysis chains for complex data processing.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352086"/>
            <a:ext cx="11672888"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Premilary Stage Evaluation-Benchmark </a:t>
            </a:r>
            <a:endParaRPr lang="en-US" sz="4450" dirty="0"/>
          </a:p>
        </p:txBody>
      </p:sp>
      <p:sp>
        <p:nvSpPr>
          <p:cNvPr id="3" name="Text 1"/>
          <p:cNvSpPr/>
          <p:nvPr/>
        </p:nvSpPr>
        <p:spPr>
          <a:xfrm>
            <a:off x="793790" y="451449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Independent testing of Bias-Detection/analyzer and fact-checking Using AWS Bedrock LLM </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82241" y="614601"/>
            <a:ext cx="11063526" cy="1396841"/>
          </a:xfrm>
          <a:prstGeom prst="rect">
            <a:avLst/>
          </a:prstGeom>
          <a:noFill/>
          <a:ln/>
        </p:spPr>
        <p:txBody>
          <a:bodyPr wrap="square" lIns="0" tIns="0" rIns="0" bIns="0" rtlCol="0" anchor="t"/>
          <a:lstStyle/>
          <a:p>
            <a:pPr algn="l"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Datasets for Fact Checking BenchMark</a:t>
            </a:r>
            <a:pPr algn="l"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
</a:t>
            </a:r>
            <a:endParaRPr lang="en-US" sz="4350" dirty="0"/>
          </a:p>
        </p:txBody>
      </p:sp>
      <p:pic>
        <p:nvPicPr>
          <p:cNvPr id="3" name="Image 0" descr="preencoded.png">    </p:cNvPr>
          <p:cNvPicPr>
            <a:picLocks noChangeAspect="1"/>
          </p:cNvPicPr>
          <p:nvPr/>
        </p:nvPicPr>
        <p:blipFill>
          <a:blip r:embed="rId1"/>
          <a:stretch>
            <a:fillRect/>
          </a:stretch>
        </p:blipFill>
        <p:spPr>
          <a:xfrm>
            <a:off x="782241" y="2458403"/>
            <a:ext cx="13065919" cy="52393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53403" y="434816"/>
            <a:ext cx="7712154" cy="988219"/>
          </a:xfrm>
          <a:prstGeom prst="rect">
            <a:avLst/>
          </a:prstGeom>
          <a:noFill/>
          <a:ln/>
        </p:spPr>
        <p:txBody>
          <a:bodyPr wrap="square" lIns="0" tIns="0" rIns="0" bIns="0" rtlCol="0" anchor="t"/>
          <a:lstStyle/>
          <a:p>
            <a:pPr algn="l" indent="0" marL="0">
              <a:lnSpc>
                <a:spcPts val="3850"/>
              </a:lnSpc>
              <a:buNone/>
            </a:pPr>
            <a:r>
              <a:rPr lang="en-US" sz="3100" dirty="0">
                <a:solidFill>
                  <a:srgbClr val="5C4E3D"/>
                </a:solidFill>
                <a:latin typeface="Libre Baskerville" pitchFamily="34" charset="0"/>
                <a:ea typeface="Libre Baskerville" pitchFamily="34" charset="-122"/>
                <a:cs typeface="Libre Baskerville" pitchFamily="34" charset="-120"/>
              </a:rPr>
              <a:t>Dataset for Bias Detection Benchmark</a:t>
            </a:r>
            <a:pPr algn="l" indent="0" marL="0">
              <a:lnSpc>
                <a:spcPts val="3850"/>
              </a:lnSpc>
              <a:buNone/>
            </a:pPr>
            <a:r>
              <a:rPr lang="en-US" sz="3100" dirty="0">
                <a:solidFill>
                  <a:srgbClr val="5C4E3D"/>
                </a:solidFill>
                <a:latin typeface="Libre Baskerville" pitchFamily="34" charset="0"/>
                <a:ea typeface="Libre Baskerville" pitchFamily="34" charset="-122"/>
                <a:cs typeface="Libre Baskerville" pitchFamily="34" charset="-120"/>
              </a:rPr>
              <a:t>
</a:t>
            </a:r>
            <a:endParaRPr lang="en-US" sz="3100" dirty="0"/>
          </a:p>
        </p:txBody>
      </p:sp>
      <p:pic>
        <p:nvPicPr>
          <p:cNvPr id="3" name="Image 0" descr="preencoded.png">    </p:cNvPr>
          <p:cNvPicPr>
            <a:picLocks noChangeAspect="1"/>
          </p:cNvPicPr>
          <p:nvPr/>
        </p:nvPicPr>
        <p:blipFill>
          <a:blip r:embed="rId1"/>
          <a:stretch>
            <a:fillRect/>
          </a:stretch>
        </p:blipFill>
        <p:spPr>
          <a:xfrm>
            <a:off x="553403" y="1739265"/>
            <a:ext cx="13523595" cy="759916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44855" y="585192"/>
            <a:ext cx="9344620" cy="665083"/>
          </a:xfrm>
          <a:prstGeom prst="rect">
            <a:avLst/>
          </a:prstGeom>
          <a:noFill/>
          <a:ln/>
        </p:spPr>
        <p:txBody>
          <a:bodyPr wrap="none" lIns="0" tIns="0" rIns="0" bIns="0" rtlCol="0" anchor="t"/>
          <a:lstStyle/>
          <a:p>
            <a:pPr algn="l" indent="0" marL="0">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Fact-Checking Benchmark Results</a:t>
            </a:r>
            <a:endParaRPr lang="en-US" sz="4150" dirty="0"/>
          </a:p>
        </p:txBody>
      </p:sp>
      <p:pic>
        <p:nvPicPr>
          <p:cNvPr id="3" name="Image 0" descr="preencoded.png">    </p:cNvPr>
          <p:cNvPicPr>
            <a:picLocks noChangeAspect="1"/>
          </p:cNvPicPr>
          <p:nvPr/>
        </p:nvPicPr>
        <p:blipFill>
          <a:blip r:embed="rId1"/>
          <a:stretch>
            <a:fillRect/>
          </a:stretch>
        </p:blipFill>
        <p:spPr>
          <a:xfrm>
            <a:off x="744855" y="1808917"/>
            <a:ext cx="8632865" cy="5395436"/>
          </a:xfrm>
          <a:prstGeom prst="rect">
            <a:avLst/>
          </a:prstGeom>
        </p:spPr>
      </p:pic>
      <p:sp>
        <p:nvSpPr>
          <p:cNvPr id="4" name="Text 1"/>
          <p:cNvSpPr/>
          <p:nvPr/>
        </p:nvSpPr>
        <p:spPr>
          <a:xfrm>
            <a:off x="9904452" y="1643896"/>
            <a:ext cx="3988594" cy="34051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454240"/>
                </a:solidFill>
                <a:latin typeface="DM Sans" pitchFamily="34" charset="0"/>
                <a:ea typeface="DM Sans" pitchFamily="34" charset="-122"/>
                <a:cs typeface="DM Sans" pitchFamily="34" charset="-120"/>
              </a:rPr>
              <a:t>Notes on Factcheck Benchmark:</a:t>
            </a:r>
            <a:endParaRPr lang="en-US" sz="1650" dirty="0"/>
          </a:p>
        </p:txBody>
      </p:sp>
      <p:sp>
        <p:nvSpPr>
          <p:cNvPr id="5" name="Text 2"/>
          <p:cNvSpPr/>
          <p:nvPr/>
        </p:nvSpPr>
        <p:spPr>
          <a:xfrm>
            <a:off x="9904452" y="2058829"/>
            <a:ext cx="3988594" cy="681038"/>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454240"/>
                </a:solidFill>
                <a:latin typeface="DM Sans" pitchFamily="34" charset="0"/>
                <a:ea typeface="DM Sans" pitchFamily="34" charset="-122"/>
                <a:cs typeface="DM Sans" pitchFamily="34" charset="-120"/>
              </a:rPr>
              <a:t>Test data set based off of Politifact fact-checking.</a:t>
            </a:r>
            <a:endParaRPr lang="en-US" sz="1650" dirty="0"/>
          </a:p>
        </p:txBody>
      </p:sp>
      <p:sp>
        <p:nvSpPr>
          <p:cNvPr id="6" name="Text 3"/>
          <p:cNvSpPr/>
          <p:nvPr/>
        </p:nvSpPr>
        <p:spPr>
          <a:xfrm>
            <a:off x="9904452" y="2814280"/>
            <a:ext cx="3988594" cy="681038"/>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454240"/>
                </a:solidFill>
                <a:latin typeface="DM Sans" pitchFamily="34" charset="0"/>
                <a:ea typeface="DM Sans" pitchFamily="34" charset="-122"/>
                <a:cs typeface="DM Sans" pitchFamily="34" charset="-120"/>
              </a:rPr>
              <a:t>Current dataset highly unbalanced. </a:t>
            </a:r>
            <a:endParaRPr lang="en-US" sz="1650" dirty="0"/>
          </a:p>
        </p:txBody>
      </p:sp>
      <p:sp>
        <p:nvSpPr>
          <p:cNvPr id="7" name="Text 4"/>
          <p:cNvSpPr/>
          <p:nvPr/>
        </p:nvSpPr>
        <p:spPr>
          <a:xfrm>
            <a:off x="9904452" y="3569732"/>
            <a:ext cx="3988594" cy="1021556"/>
          </a:xfrm>
          <a:prstGeom prst="rect">
            <a:avLst/>
          </a:prstGeom>
          <a:noFill/>
          <a:ln/>
        </p:spPr>
        <p:txBody>
          <a:bodyPr wrap="square" lIns="0" tIns="0" rIns="0" bIns="0" rtlCol="0" anchor="t"/>
          <a:lstStyle/>
          <a:p>
            <a:pPr algn="l" lvl="1" marL="685800" indent="-342900">
              <a:lnSpc>
                <a:spcPts val="2650"/>
              </a:lnSpc>
              <a:buSzPct val="100000"/>
              <a:buChar char="•"/>
            </a:pPr>
            <a:r>
              <a:rPr lang="en-US" sz="1650" dirty="0">
                <a:solidFill>
                  <a:srgbClr val="454240"/>
                </a:solidFill>
                <a:latin typeface="DM Sans" pitchFamily="34" charset="0"/>
                <a:ea typeface="DM Sans" pitchFamily="34" charset="-122"/>
                <a:cs typeface="DM Sans" pitchFamily="34" charset="-120"/>
              </a:rPr>
              <a:t>Continuous collection of current news fact check to build a more balanced dataset.</a:t>
            </a:r>
            <a:endParaRPr lang="en-US" sz="1650" dirty="0"/>
          </a:p>
        </p:txBody>
      </p:sp>
      <p:sp>
        <p:nvSpPr>
          <p:cNvPr id="8" name="Text 5"/>
          <p:cNvSpPr/>
          <p:nvPr/>
        </p:nvSpPr>
        <p:spPr>
          <a:xfrm>
            <a:off x="744855" y="7683222"/>
            <a:ext cx="13140690" cy="340519"/>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050727"/>
            <a:ext cx="9965769"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Bias Detection Benchmark Results</a:t>
            </a:r>
            <a:endParaRPr lang="en-US" sz="4450" dirty="0"/>
          </a:p>
        </p:txBody>
      </p:sp>
      <p:pic>
        <p:nvPicPr>
          <p:cNvPr id="3" name="Image 0" descr="preencoded.png">    </p:cNvPr>
          <p:cNvPicPr>
            <a:picLocks noChangeAspect="1"/>
          </p:cNvPicPr>
          <p:nvPr/>
        </p:nvPicPr>
        <p:blipFill>
          <a:blip r:embed="rId1"/>
          <a:stretch>
            <a:fillRect/>
          </a:stretch>
        </p:blipFill>
        <p:spPr>
          <a:xfrm>
            <a:off x="793790" y="2213134"/>
            <a:ext cx="13042821" cy="4347567"/>
          </a:xfrm>
          <a:prstGeom prst="rect">
            <a:avLst/>
          </a:prstGeom>
        </p:spPr>
      </p:pic>
      <p:sp>
        <p:nvSpPr>
          <p:cNvPr id="4" name="Text 1"/>
          <p:cNvSpPr/>
          <p:nvPr/>
        </p:nvSpPr>
        <p:spPr>
          <a:xfrm>
            <a:off x="793790" y="681585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Benchmarked using All Sides Media Bias dataset using "Left", "Center", and "Right" bias. </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19971" y="565666"/>
            <a:ext cx="12183666" cy="642938"/>
          </a:xfrm>
          <a:prstGeom prst="rect">
            <a:avLst/>
          </a:prstGeom>
          <a:noFill/>
          <a:ln/>
        </p:spPr>
        <p:txBody>
          <a:bodyPr wrap="none" lIns="0" tIns="0" rIns="0" bIns="0" rtlCol="0" anchor="t"/>
          <a:lstStyle/>
          <a:p>
            <a:pPr algn="l" indent="0" marL="0">
              <a:lnSpc>
                <a:spcPts val="5050"/>
              </a:lnSpc>
              <a:buNone/>
            </a:pPr>
            <a:r>
              <a:rPr lang="en-US" sz="4000" dirty="0">
                <a:solidFill>
                  <a:srgbClr val="5C4E3D"/>
                </a:solidFill>
                <a:latin typeface="Libre Baskerville" pitchFamily="34" charset="0"/>
                <a:ea typeface="Libre Baskerville" pitchFamily="34" charset="-122"/>
                <a:cs typeface="Libre Baskerville" pitchFamily="34" charset="-120"/>
              </a:rPr>
              <a:t>Second Stage: System Testing &amp; Enhancement</a:t>
            </a:r>
            <a:endParaRPr lang="en-US" sz="4000" dirty="0"/>
          </a:p>
        </p:txBody>
      </p:sp>
      <p:pic>
        <p:nvPicPr>
          <p:cNvPr id="3" name="Image 0" descr="preencoded.png">    </p:cNvPr>
          <p:cNvPicPr>
            <a:picLocks noChangeAspect="1"/>
          </p:cNvPicPr>
          <p:nvPr/>
        </p:nvPicPr>
        <p:blipFill>
          <a:blip r:embed="rId1"/>
          <a:stretch>
            <a:fillRect/>
          </a:stretch>
        </p:blipFill>
        <p:spPr>
          <a:xfrm>
            <a:off x="719971" y="1619964"/>
            <a:ext cx="4191119" cy="2590205"/>
          </a:xfrm>
          <a:prstGeom prst="rect">
            <a:avLst/>
          </a:prstGeom>
        </p:spPr>
      </p:pic>
      <p:sp>
        <p:nvSpPr>
          <p:cNvPr id="4" name="Text 1"/>
          <p:cNvSpPr/>
          <p:nvPr/>
        </p:nvSpPr>
        <p:spPr>
          <a:xfrm>
            <a:off x="719971" y="4467225"/>
            <a:ext cx="4191119" cy="642938"/>
          </a:xfrm>
          <a:prstGeom prst="rect">
            <a:avLst/>
          </a:prstGeom>
          <a:noFill/>
          <a:ln/>
        </p:spPr>
        <p:txBody>
          <a:bodyPr wrap="squar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Unit Testing with Knowledge Graph</a:t>
            </a:r>
            <a:endParaRPr lang="en-US" sz="2000" dirty="0"/>
          </a:p>
        </p:txBody>
      </p:sp>
      <p:sp>
        <p:nvSpPr>
          <p:cNvPr id="5" name="Text 2"/>
          <p:cNvSpPr/>
          <p:nvPr/>
        </p:nvSpPr>
        <p:spPr>
          <a:xfrm>
            <a:off x="719971" y="5233511"/>
            <a:ext cx="4191119" cy="987266"/>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Perform unit tests for the overall system with the knowledge graph. Create advanced visualizations.</a:t>
            </a:r>
            <a:endParaRPr lang="en-US" sz="1600" dirty="0"/>
          </a:p>
        </p:txBody>
      </p:sp>
      <p:pic>
        <p:nvPicPr>
          <p:cNvPr id="6" name="Image 1" descr="preencoded.png">    </p:cNvPr>
          <p:cNvPicPr>
            <a:picLocks noChangeAspect="1"/>
          </p:cNvPicPr>
          <p:nvPr/>
        </p:nvPicPr>
        <p:blipFill>
          <a:blip r:embed="rId2"/>
          <a:stretch>
            <a:fillRect/>
          </a:stretch>
        </p:blipFill>
        <p:spPr>
          <a:xfrm>
            <a:off x="5219581" y="1619964"/>
            <a:ext cx="4191119" cy="2590205"/>
          </a:xfrm>
          <a:prstGeom prst="rect">
            <a:avLst/>
          </a:prstGeom>
        </p:spPr>
      </p:pic>
      <p:sp>
        <p:nvSpPr>
          <p:cNvPr id="7" name="Text 3"/>
          <p:cNvSpPr/>
          <p:nvPr/>
        </p:nvSpPr>
        <p:spPr>
          <a:xfrm>
            <a:off x="5219581" y="4467225"/>
            <a:ext cx="2813804" cy="321469"/>
          </a:xfrm>
          <a:prstGeom prst="rect">
            <a:avLst/>
          </a:prstGeom>
          <a:noFill/>
          <a:ln/>
        </p:spPr>
        <p:txBody>
          <a:bodyPr wrap="non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System Optimization</a:t>
            </a:r>
            <a:endParaRPr lang="en-US" sz="2000" dirty="0"/>
          </a:p>
        </p:txBody>
      </p:sp>
      <p:sp>
        <p:nvSpPr>
          <p:cNvPr id="8" name="Text 4"/>
          <p:cNvSpPr/>
          <p:nvPr/>
        </p:nvSpPr>
        <p:spPr>
          <a:xfrm>
            <a:off x="5219581" y="4912043"/>
            <a:ext cx="4191119" cy="987266"/>
          </a:xfrm>
          <a:prstGeom prst="rect">
            <a:avLst/>
          </a:prstGeom>
          <a:noFill/>
          <a:ln/>
        </p:spPr>
        <p:txBody>
          <a:bodyPr wrap="square" lIns="0" tIns="0" rIns="0" bIns="0" rtlCol="0" anchor="t"/>
          <a:lstStyle/>
          <a:p>
            <a:pPr algn="l" indent="0" marL="0">
              <a:lnSpc>
                <a:spcPts val="2550"/>
              </a:lnSpc>
              <a:buNone/>
            </a:pPr>
            <a:r>
              <a:rPr lang="en-US" sz="1600" dirty="0">
                <a:solidFill>
                  <a:srgbClr val="454240"/>
                </a:solidFill>
                <a:latin typeface="DM Sans" pitchFamily="34" charset="0"/>
                <a:ea typeface="DM Sans" pitchFamily="34" charset="-122"/>
                <a:cs typeface="DM Sans" pitchFamily="34" charset="-120"/>
              </a:rPr>
              <a:t>Tune performance, optimize resources, improve scalability, and enhance monitoring.</a:t>
            </a:r>
            <a:endParaRPr lang="en-US" sz="1600" dirty="0"/>
          </a:p>
        </p:txBody>
      </p:sp>
      <p:pic>
        <p:nvPicPr>
          <p:cNvPr id="9" name="Image 2" descr="preencoded.png">    </p:cNvPr>
          <p:cNvPicPr>
            <a:picLocks noChangeAspect="1"/>
          </p:cNvPicPr>
          <p:nvPr/>
        </p:nvPicPr>
        <p:blipFill>
          <a:blip r:embed="rId3"/>
          <a:stretch>
            <a:fillRect/>
          </a:stretch>
        </p:blipFill>
        <p:spPr>
          <a:xfrm>
            <a:off x="9719191" y="1619964"/>
            <a:ext cx="4191119" cy="2590205"/>
          </a:xfrm>
          <a:prstGeom prst="rect">
            <a:avLst/>
          </a:prstGeom>
        </p:spPr>
      </p:pic>
      <p:sp>
        <p:nvSpPr>
          <p:cNvPr id="10" name="Text 5"/>
          <p:cNvSpPr/>
          <p:nvPr/>
        </p:nvSpPr>
        <p:spPr>
          <a:xfrm>
            <a:off x="9719191" y="4467225"/>
            <a:ext cx="4191119" cy="642938"/>
          </a:xfrm>
          <a:prstGeom prst="rect">
            <a:avLst/>
          </a:prstGeom>
          <a:noFill/>
          <a:ln/>
        </p:spPr>
        <p:txBody>
          <a:bodyPr wrap="square" lIns="0" tIns="0" rIns="0" bIns="0" rtlCol="0" anchor="t"/>
          <a:lstStyle/>
          <a:p>
            <a:pPr algn="l" indent="0" marL="0">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Overall System Testing and Evaluation</a:t>
            </a:r>
            <a:endParaRPr lang="en-US" sz="2000" dirty="0"/>
          </a:p>
        </p:txBody>
      </p:sp>
      <p:sp>
        <p:nvSpPr>
          <p:cNvPr id="11" name="Text 6"/>
          <p:cNvSpPr/>
          <p:nvPr/>
        </p:nvSpPr>
        <p:spPr>
          <a:xfrm>
            <a:off x="9719191" y="5233511"/>
            <a:ext cx="4191119" cy="987266"/>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Evaluate fact-checking agent performance using the PolitiFact dataset.</a:t>
            </a:r>
            <a:endParaRPr lang="en-US" sz="1600" dirty="0"/>
          </a:p>
        </p:txBody>
      </p:sp>
      <p:sp>
        <p:nvSpPr>
          <p:cNvPr id="12" name="Text 7"/>
          <p:cNvSpPr/>
          <p:nvPr/>
        </p:nvSpPr>
        <p:spPr>
          <a:xfrm>
            <a:off x="9719191" y="6292691"/>
            <a:ext cx="4191119" cy="65817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Evaluate bias detection workflow separately.</a:t>
            </a:r>
            <a:endParaRPr lang="en-US" sz="1600" dirty="0"/>
          </a:p>
        </p:txBody>
      </p:sp>
      <p:sp>
        <p:nvSpPr>
          <p:cNvPr id="13" name="Text 8"/>
          <p:cNvSpPr/>
          <p:nvPr/>
        </p:nvSpPr>
        <p:spPr>
          <a:xfrm>
            <a:off x="9719191" y="7022783"/>
            <a:ext cx="4191119" cy="65817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54240"/>
                </a:solidFill>
                <a:latin typeface="DM Sans" pitchFamily="34" charset="0"/>
                <a:ea typeface="DM Sans" pitchFamily="34" charset="-122"/>
                <a:cs typeface="DM Sans" pitchFamily="34" charset="-120"/>
              </a:rPr>
              <a:t>Document the results of both evaluations and compare/analyze.</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384340"/>
            <a:ext cx="9371767" cy="4893826"/>
          </a:xfrm>
          <a:prstGeom prst="rect">
            <a:avLst/>
          </a:prstGeom>
        </p:spPr>
      </p:pic>
      <p:sp>
        <p:nvSpPr>
          <p:cNvPr id="3" name="Text 0"/>
          <p:cNvSpPr/>
          <p:nvPr/>
        </p:nvSpPr>
        <p:spPr>
          <a:xfrm>
            <a:off x="793790" y="6533317"/>
            <a:ext cx="9371767"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4" name="Text 1"/>
          <p:cNvSpPr/>
          <p:nvPr/>
        </p:nvSpPr>
        <p:spPr>
          <a:xfrm>
            <a:off x="10726579" y="2768084"/>
            <a:ext cx="3117533" cy="2126337"/>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User interface of chatbot</a:t>
            </a:r>
            <a:endParaRPr lang="en-US" sz="4450" dirty="0"/>
          </a:p>
        </p:txBody>
      </p:sp>
      <p:sp>
        <p:nvSpPr>
          <p:cNvPr id="5" name="Text 2"/>
          <p:cNvSpPr/>
          <p:nvPr/>
        </p:nvSpPr>
        <p:spPr>
          <a:xfrm>
            <a:off x="10726579" y="5121235"/>
            <a:ext cx="3117533"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878693"/>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5C4E3D"/>
                </a:solidFill>
                <a:latin typeface="Libre Baskerville" pitchFamily="34" charset="0"/>
                <a:ea typeface="Libre Baskerville" pitchFamily="34" charset="-122"/>
                <a:cs typeface="Libre Baskerville" pitchFamily="34" charset="-120"/>
              </a:rPr>
              <a:t>Introduction</a:t>
            </a:r>
            <a:endParaRPr lang="en-US" sz="3550" dirty="0"/>
          </a:p>
        </p:txBody>
      </p:sp>
      <p:sp>
        <p:nvSpPr>
          <p:cNvPr id="3" name="Text 1"/>
          <p:cNvSpPr/>
          <p:nvPr/>
        </p:nvSpPr>
        <p:spPr>
          <a:xfrm>
            <a:off x="793790" y="3899297"/>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In the digital age, the rapid spread of misinformation challenges traditional fact-checking methods. Multi-agent systems (MAS) with knowledge-sharing mechanisms enable collaborative intelligence to efficiently assess news credibility. By harnessing Artifical intellegent,  Natural language processing and distributed models, MAS significantly improves the accuracy, scalability, and speed of news verification.</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3760351"/>
            <a:ext cx="8345448"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                               Thank you </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1977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Problem Statement</a:t>
            </a:r>
            <a:endParaRPr lang="en-US" sz="4450" dirty="0"/>
          </a:p>
        </p:txBody>
      </p:sp>
      <p:pic>
        <p:nvPicPr>
          <p:cNvPr id="3" name="Image 0" descr="preencoded.png">    </p:cNvPr>
          <p:cNvPicPr>
            <a:picLocks noChangeAspect="1"/>
          </p:cNvPicPr>
          <p:nvPr/>
        </p:nvPicPr>
        <p:blipFill>
          <a:blip r:embed="rId1"/>
          <a:stretch>
            <a:fillRect/>
          </a:stretch>
        </p:blipFill>
        <p:spPr>
          <a:xfrm>
            <a:off x="793790" y="2182177"/>
            <a:ext cx="4120753" cy="2546747"/>
          </a:xfrm>
          <a:prstGeom prst="rect">
            <a:avLst/>
          </a:prstGeom>
        </p:spPr>
      </p:pic>
      <p:sp>
        <p:nvSpPr>
          <p:cNvPr id="4" name="Text 1"/>
          <p:cNvSpPr/>
          <p:nvPr/>
        </p:nvSpPr>
        <p:spPr>
          <a:xfrm>
            <a:off x="793790" y="5012412"/>
            <a:ext cx="3403044"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Misinformation Spread</a:t>
            </a:r>
            <a:endParaRPr lang="en-US" sz="2200" dirty="0"/>
          </a:p>
        </p:txBody>
      </p:sp>
      <p:sp>
        <p:nvSpPr>
          <p:cNvPr id="5" name="Text 2"/>
          <p:cNvSpPr/>
          <p:nvPr/>
        </p:nvSpPr>
        <p:spPr>
          <a:xfrm>
            <a:off x="793790" y="5502831"/>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False information spreads rapidly, posing risks to society.</a:t>
            </a:r>
            <a:endParaRPr lang="en-US" sz="1750" dirty="0"/>
          </a:p>
        </p:txBody>
      </p:sp>
      <p:pic>
        <p:nvPicPr>
          <p:cNvPr id="6" name="Image 1" descr="preencoded.png">    </p:cNvPr>
          <p:cNvPicPr>
            <a:picLocks noChangeAspect="1"/>
          </p:cNvPicPr>
          <p:nvPr/>
        </p:nvPicPr>
        <p:blipFill>
          <a:blip r:embed="rId2"/>
          <a:stretch>
            <a:fillRect/>
          </a:stretch>
        </p:blipFill>
        <p:spPr>
          <a:xfrm>
            <a:off x="5254704" y="2182177"/>
            <a:ext cx="4120872" cy="2546866"/>
          </a:xfrm>
          <a:prstGeom prst="rect">
            <a:avLst/>
          </a:prstGeom>
        </p:spPr>
      </p:pic>
      <p:sp>
        <p:nvSpPr>
          <p:cNvPr id="7" name="Text 3"/>
          <p:cNvSpPr/>
          <p:nvPr/>
        </p:nvSpPr>
        <p:spPr>
          <a:xfrm>
            <a:off x="5254704" y="5012531"/>
            <a:ext cx="3702844"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Inefficient Fact-Checking</a:t>
            </a:r>
            <a:endParaRPr lang="en-US" sz="2200" dirty="0"/>
          </a:p>
        </p:txBody>
      </p:sp>
      <p:sp>
        <p:nvSpPr>
          <p:cNvPr id="8" name="Text 4"/>
          <p:cNvSpPr/>
          <p:nvPr/>
        </p:nvSpPr>
        <p:spPr>
          <a:xfrm>
            <a:off x="5254704" y="5502950"/>
            <a:ext cx="4120872"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Manual verification is slow and can't keep up at large scales.</a:t>
            </a:r>
            <a:endParaRPr lang="en-US" sz="1750" dirty="0"/>
          </a:p>
        </p:txBody>
      </p:sp>
      <p:pic>
        <p:nvPicPr>
          <p:cNvPr id="9" name="Image 2" descr="preencoded.png">    </p:cNvPr>
          <p:cNvPicPr>
            <a:picLocks noChangeAspect="1"/>
          </p:cNvPicPr>
          <p:nvPr/>
        </p:nvPicPr>
        <p:blipFill>
          <a:blip r:embed="rId3"/>
          <a:stretch>
            <a:fillRect/>
          </a:stretch>
        </p:blipFill>
        <p:spPr>
          <a:xfrm>
            <a:off x="9715738" y="2182177"/>
            <a:ext cx="4120753" cy="2546747"/>
          </a:xfrm>
          <a:prstGeom prst="rect">
            <a:avLst/>
          </a:prstGeom>
        </p:spPr>
      </p:pic>
      <p:sp>
        <p:nvSpPr>
          <p:cNvPr id="10" name="Text 5"/>
          <p:cNvSpPr/>
          <p:nvPr/>
        </p:nvSpPr>
        <p:spPr>
          <a:xfrm>
            <a:off x="9715738" y="5012412"/>
            <a:ext cx="40544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Isolated Verification Models</a:t>
            </a:r>
            <a:endParaRPr lang="en-US" sz="2200" dirty="0"/>
          </a:p>
        </p:txBody>
      </p:sp>
      <p:sp>
        <p:nvSpPr>
          <p:cNvPr id="11" name="Text 6"/>
          <p:cNvSpPr/>
          <p:nvPr/>
        </p:nvSpPr>
        <p:spPr>
          <a:xfrm>
            <a:off x="9715738" y="5502831"/>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Current models lack dynamic insight sharing.</a:t>
            </a:r>
            <a:endParaRPr lang="en-US" sz="1750" dirty="0"/>
          </a:p>
        </p:txBody>
      </p:sp>
      <p:sp>
        <p:nvSpPr>
          <p:cNvPr id="12" name="Text 7"/>
          <p:cNvSpPr/>
          <p:nvPr/>
        </p:nvSpPr>
        <p:spPr>
          <a:xfrm>
            <a:off x="793790" y="648390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 Multi-Agent System with Knowledge Sharing for News Evaluation will enable real-time collaboration among intelligent agents, facilitating automated credibility assessment and reducing the impact of misinformation.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2918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Approach</a:t>
            </a:r>
            <a:endParaRPr lang="en-US" sz="4450" dirty="0"/>
          </a:p>
        </p:txBody>
      </p:sp>
      <p:pic>
        <p:nvPicPr>
          <p:cNvPr id="3" name="Image 0" descr="preencoded.png">    </p:cNvPr>
          <p:cNvPicPr>
            <a:picLocks noChangeAspect="1"/>
          </p:cNvPicPr>
          <p:nvPr/>
        </p:nvPicPr>
        <p:blipFill>
          <a:blip r:embed="rId1"/>
          <a:stretch>
            <a:fillRect/>
          </a:stretch>
        </p:blipFill>
        <p:spPr>
          <a:xfrm>
            <a:off x="793790" y="2291596"/>
            <a:ext cx="3005495" cy="1857494"/>
          </a:xfrm>
          <a:prstGeom prst="rect">
            <a:avLst/>
          </a:prstGeom>
        </p:spPr>
      </p:pic>
      <p:sp>
        <p:nvSpPr>
          <p:cNvPr id="4" name="Text 1"/>
          <p:cNvSpPr/>
          <p:nvPr/>
        </p:nvSpPr>
        <p:spPr>
          <a:xfrm>
            <a:off x="793790" y="4432578"/>
            <a:ext cx="299525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Role-Specific Agents</a:t>
            </a:r>
            <a:endParaRPr lang="en-US" sz="2200" dirty="0"/>
          </a:p>
        </p:txBody>
      </p:sp>
      <p:sp>
        <p:nvSpPr>
          <p:cNvPr id="5" name="Text 2"/>
          <p:cNvSpPr/>
          <p:nvPr/>
        </p:nvSpPr>
        <p:spPr>
          <a:xfrm>
            <a:off x="793790" y="4922996"/>
            <a:ext cx="3005495" cy="1814513"/>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Agents specialize in fact-checking content Bias analysis, and context evaluation for efficient assessment.</a:t>
            </a:r>
            <a:endParaRPr lang="en-US" sz="1750" dirty="0"/>
          </a:p>
        </p:txBody>
      </p:sp>
      <p:pic>
        <p:nvPicPr>
          <p:cNvPr id="6" name="Image 1" descr="preencoded.png">    </p:cNvPr>
          <p:cNvPicPr>
            <a:picLocks noChangeAspect="1"/>
          </p:cNvPicPr>
          <p:nvPr/>
        </p:nvPicPr>
        <p:blipFill>
          <a:blip r:embed="rId2"/>
          <a:stretch>
            <a:fillRect/>
          </a:stretch>
        </p:blipFill>
        <p:spPr>
          <a:xfrm>
            <a:off x="4139446" y="2291596"/>
            <a:ext cx="3005614" cy="1857494"/>
          </a:xfrm>
          <a:prstGeom prst="rect">
            <a:avLst/>
          </a:prstGeom>
        </p:spPr>
      </p:pic>
      <p:sp>
        <p:nvSpPr>
          <p:cNvPr id="7" name="Text 3"/>
          <p:cNvSpPr/>
          <p:nvPr/>
        </p:nvSpPr>
        <p:spPr>
          <a:xfrm>
            <a:off x="4139446" y="44325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Knowledge Sharing</a:t>
            </a:r>
            <a:endParaRPr lang="en-US" sz="2200" dirty="0"/>
          </a:p>
        </p:txBody>
      </p:sp>
      <p:sp>
        <p:nvSpPr>
          <p:cNvPr id="8" name="Text 4"/>
          <p:cNvSpPr/>
          <p:nvPr/>
        </p:nvSpPr>
        <p:spPr>
          <a:xfrm>
            <a:off x="4139446" y="4922996"/>
            <a:ext cx="3005614" cy="217741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Agents share insights update and retrieve  information  from Knowledge graph to improve decision-making and reduce redundancy.</a:t>
            </a:r>
            <a:endParaRPr lang="en-US" sz="1750" dirty="0"/>
          </a:p>
        </p:txBody>
      </p:sp>
      <p:pic>
        <p:nvPicPr>
          <p:cNvPr id="9" name="Image 2" descr="preencoded.png">    </p:cNvPr>
          <p:cNvPicPr>
            <a:picLocks noChangeAspect="1"/>
          </p:cNvPicPr>
          <p:nvPr/>
        </p:nvPicPr>
        <p:blipFill>
          <a:blip r:embed="rId3"/>
          <a:stretch>
            <a:fillRect/>
          </a:stretch>
        </p:blipFill>
        <p:spPr>
          <a:xfrm>
            <a:off x="7485221" y="2291596"/>
            <a:ext cx="3005614" cy="1857494"/>
          </a:xfrm>
          <a:prstGeom prst="rect">
            <a:avLst/>
          </a:prstGeom>
        </p:spPr>
      </p:pic>
      <p:sp>
        <p:nvSpPr>
          <p:cNvPr id="10" name="Text 5"/>
          <p:cNvSpPr/>
          <p:nvPr/>
        </p:nvSpPr>
        <p:spPr>
          <a:xfrm>
            <a:off x="7485221" y="4432578"/>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Collaborative Reasoning</a:t>
            </a:r>
            <a:endParaRPr lang="en-US" sz="2200" dirty="0"/>
          </a:p>
        </p:txBody>
      </p:sp>
      <p:sp>
        <p:nvSpPr>
          <p:cNvPr id="11" name="Text 6"/>
          <p:cNvSpPr/>
          <p:nvPr/>
        </p:nvSpPr>
        <p:spPr>
          <a:xfrm>
            <a:off x="7485221" y="5277326"/>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Agents use discussions and consensus to evaluate news from multiple perspectives.</a:t>
            </a:r>
            <a:endParaRPr lang="en-US" sz="1750" dirty="0"/>
          </a:p>
        </p:txBody>
      </p:sp>
      <p:pic>
        <p:nvPicPr>
          <p:cNvPr id="12" name="Image 3" descr="preencoded.png">    </p:cNvPr>
          <p:cNvPicPr>
            <a:picLocks noChangeAspect="1"/>
          </p:cNvPicPr>
          <p:nvPr/>
        </p:nvPicPr>
        <p:blipFill>
          <a:blip r:embed="rId4"/>
          <a:stretch>
            <a:fillRect/>
          </a:stretch>
        </p:blipFill>
        <p:spPr>
          <a:xfrm>
            <a:off x="10830997" y="2291596"/>
            <a:ext cx="3005614" cy="1857494"/>
          </a:xfrm>
          <a:prstGeom prst="rect">
            <a:avLst/>
          </a:prstGeom>
        </p:spPr>
      </p:pic>
      <p:sp>
        <p:nvSpPr>
          <p:cNvPr id="13" name="Text 7"/>
          <p:cNvSpPr/>
          <p:nvPr/>
        </p:nvSpPr>
        <p:spPr>
          <a:xfrm>
            <a:off x="10830997" y="44325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Tool Utilization</a:t>
            </a:r>
            <a:endParaRPr lang="en-US" sz="2200" dirty="0"/>
          </a:p>
        </p:txBody>
      </p:sp>
      <p:sp>
        <p:nvSpPr>
          <p:cNvPr id="14" name="Text 8"/>
          <p:cNvSpPr/>
          <p:nvPr/>
        </p:nvSpPr>
        <p:spPr>
          <a:xfrm>
            <a:off x="10830997" y="4922996"/>
            <a:ext cx="3005614" cy="1814513"/>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Agents use external tools for news collection using newa api and store databases to verify facts and perform in-depth analyses.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5216" y="609243"/>
            <a:ext cx="5731312" cy="692110"/>
          </a:xfrm>
          <a:prstGeom prst="rect">
            <a:avLst/>
          </a:prstGeom>
          <a:noFill/>
          <a:ln/>
        </p:spPr>
        <p:txBody>
          <a:bodyPr wrap="none" lIns="0" tIns="0" rIns="0" bIns="0" rtlCol="0" anchor="t"/>
          <a:lstStyle/>
          <a:p>
            <a:pPr algn="l"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System Architecture</a:t>
            </a:r>
            <a:endParaRPr lang="en-US" sz="4350" dirty="0"/>
          </a:p>
        </p:txBody>
      </p:sp>
      <p:pic>
        <p:nvPicPr>
          <p:cNvPr id="3" name="Image 0" descr="preencoded.png">    </p:cNvPr>
          <p:cNvPicPr>
            <a:picLocks noChangeAspect="1"/>
          </p:cNvPicPr>
          <p:nvPr/>
        </p:nvPicPr>
        <p:blipFill>
          <a:blip r:embed="rId1"/>
          <a:stretch>
            <a:fillRect/>
          </a:stretch>
        </p:blipFill>
        <p:spPr>
          <a:xfrm>
            <a:off x="775216" y="1744266"/>
            <a:ext cx="13079968" cy="1226820"/>
          </a:xfrm>
          <a:prstGeom prst="rect">
            <a:avLst/>
          </a:prstGeom>
        </p:spPr>
      </p:pic>
      <p:pic>
        <p:nvPicPr>
          <p:cNvPr id="4" name="Image 1" descr="preencoded.png">    </p:cNvPr>
          <p:cNvPicPr>
            <a:picLocks noChangeAspect="1"/>
          </p:cNvPicPr>
          <p:nvPr/>
        </p:nvPicPr>
        <p:blipFill>
          <a:blip r:embed="rId2"/>
          <a:stretch>
            <a:fillRect/>
          </a:stretch>
        </p:blipFill>
        <p:spPr>
          <a:xfrm>
            <a:off x="775216" y="3275528"/>
            <a:ext cx="13079968" cy="1226820"/>
          </a:xfrm>
          <a:prstGeom prst="rect">
            <a:avLst/>
          </a:prstGeom>
        </p:spPr>
      </p:pic>
      <p:pic>
        <p:nvPicPr>
          <p:cNvPr id="5" name="Image 2" descr="preencoded.png">    </p:cNvPr>
          <p:cNvPicPr>
            <a:picLocks noChangeAspect="1"/>
          </p:cNvPicPr>
          <p:nvPr/>
        </p:nvPicPr>
        <p:blipFill>
          <a:blip r:embed="rId3"/>
          <a:stretch>
            <a:fillRect/>
          </a:stretch>
        </p:blipFill>
        <p:spPr>
          <a:xfrm>
            <a:off x="775216" y="4806791"/>
            <a:ext cx="13079968" cy="1226820"/>
          </a:xfrm>
          <a:prstGeom prst="rect">
            <a:avLst/>
          </a:prstGeom>
        </p:spPr>
      </p:pic>
      <p:pic>
        <p:nvPicPr>
          <p:cNvPr id="6" name="Image 3" descr="preencoded.png">    </p:cNvPr>
          <p:cNvPicPr>
            <a:picLocks noChangeAspect="1"/>
          </p:cNvPicPr>
          <p:nvPr/>
        </p:nvPicPr>
        <p:blipFill>
          <a:blip r:embed="rId4"/>
          <a:stretch>
            <a:fillRect/>
          </a:stretch>
        </p:blipFill>
        <p:spPr>
          <a:xfrm>
            <a:off x="775216" y="6338054"/>
            <a:ext cx="13079968" cy="12268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423047"/>
            <a:ext cx="4722495"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User Interface Layer</a:t>
            </a:r>
            <a:endParaRPr lang="en-US" sz="3550" dirty="0"/>
          </a:p>
        </p:txBody>
      </p:sp>
      <p:sp>
        <p:nvSpPr>
          <p:cNvPr id="3" name="Text 1"/>
          <p:cNvSpPr/>
          <p:nvPr/>
        </p:nvSpPr>
        <p:spPr>
          <a:xfrm>
            <a:off x="793790" y="444365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Streamlit-based chatbot interface for real-time article display, interactive query processing, and entity visualization.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423047"/>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Agent Layer</a:t>
            </a:r>
            <a:endParaRPr lang="en-US" sz="3550" dirty="0"/>
          </a:p>
        </p:txBody>
      </p:sp>
      <p:sp>
        <p:nvSpPr>
          <p:cNvPr id="3" name="Text 1"/>
          <p:cNvSpPr/>
          <p:nvPr/>
        </p:nvSpPr>
        <p:spPr>
          <a:xfrm>
            <a:off x="793790" y="444365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Specialized agents for various tasks, including inter-agent communication, state management, and error handling.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423047"/>
            <a:ext cx="5649397"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Knowledge Graph Layer</a:t>
            </a:r>
            <a:endParaRPr lang="en-US" sz="3550" dirty="0"/>
          </a:p>
        </p:txBody>
      </p:sp>
      <p:sp>
        <p:nvSpPr>
          <p:cNvPr id="3" name="Text 1"/>
          <p:cNvSpPr/>
          <p:nvPr/>
        </p:nvSpPr>
        <p:spPr>
          <a:xfrm>
            <a:off x="793790" y="444365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Neo4j database for entity relationships, temporal data, and source tracking, ensuring data integrity and efficient retrieval.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423047"/>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Analysis Layer</a:t>
            </a:r>
            <a:endParaRPr lang="en-US" sz="3550" dirty="0"/>
          </a:p>
        </p:txBody>
      </p:sp>
      <p:sp>
        <p:nvSpPr>
          <p:cNvPr id="3" name="Text 1"/>
          <p:cNvSpPr/>
          <p:nvPr/>
        </p:nvSpPr>
        <p:spPr>
          <a:xfrm>
            <a:off x="793790" y="444365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AWS Bedrock integration for bias detection, and  fact verification,  provides comprehensive news analysis.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2025-04-21T17:21:14Z</dcterms:created>
  <dcterms:modified xsi:type="dcterms:W3CDTF">2025-04-21T17:21:14Z</dcterms:modified>
</cp:coreProperties>
</file>